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then, Natascha" initials="ON" lastIdx="10" clrIdx="0">
    <p:extLst>
      <p:ext uri="{19B8F6BF-5375-455C-9EA6-DF929625EA0E}">
        <p15:presenceInfo xmlns:p15="http://schemas.microsoft.com/office/powerpoint/2012/main" userId="Orthen, Natascha" providerId="None"/>
      </p:ext>
    </p:extLst>
  </p:cmAuthor>
  <p:cmAuthor id="2" name="Ketelhodt Carola" initials="KC" lastIdx="3" clrIdx="1">
    <p:extLst>
      <p:ext uri="{19B8F6BF-5375-455C-9EA6-DF929625EA0E}">
        <p15:presenceInfo xmlns:p15="http://schemas.microsoft.com/office/powerpoint/2012/main" userId="S-1-5-21-1128188136-2826232494-2089330702-1570" providerId="AD"/>
      </p:ext>
    </p:extLst>
  </p:cmAuthor>
  <p:cmAuthor id="3" name="Häußermann, Claudia Angelika" initials="HCA" lastIdx="2" clrIdx="2">
    <p:extLst>
      <p:ext uri="{19B8F6BF-5375-455C-9EA6-DF929625EA0E}">
        <p15:presenceInfo xmlns:p15="http://schemas.microsoft.com/office/powerpoint/2012/main" userId="S-1-5-21-776561741-507921405-682003330-1246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1A984"/>
    <a:srgbClr val="BFD730"/>
    <a:srgbClr val="7CCCBF"/>
    <a:srgbClr val="CAC881"/>
    <a:srgbClr val="DBEAB7"/>
    <a:srgbClr val="809926"/>
    <a:srgbClr val="4E98A2"/>
    <a:srgbClr val="8B8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660"/>
  </p:normalViewPr>
  <p:slideViewPr>
    <p:cSldViewPr snapToGrid="0">
      <p:cViewPr>
        <p:scale>
          <a:sx n="70" d="100"/>
          <a:sy n="70" d="100"/>
        </p:scale>
        <p:origin x="1680" y="-894"/>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B81B47A-D67E-4BA5-9E30-2EFE2A9AED2E}" type="datetimeFigureOut">
              <a:rPr lang="de-DE" smtClean="0"/>
              <a:t>28.09.2022</a:t>
            </a:fld>
            <a:endParaRPr lang="de-DE"/>
          </a:p>
        </p:txBody>
      </p:sp>
      <p:sp>
        <p:nvSpPr>
          <p:cNvPr id="4" name="Folienbildplatzhalt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9751"/>
            <a:ext cx="294640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9751"/>
            <a:ext cx="2946400" cy="496888"/>
          </a:xfrm>
          <a:prstGeom prst="rect">
            <a:avLst/>
          </a:prstGeom>
        </p:spPr>
        <p:txBody>
          <a:bodyPr vert="horz" lIns="91440" tIns="45720" rIns="91440" bIns="45720" rtlCol="0" anchor="b"/>
          <a:lstStyle>
            <a:lvl1pPr algn="r">
              <a:defRPr sz="1200"/>
            </a:lvl1pPr>
          </a:lstStyle>
          <a:p>
            <a:fld id="{906A9640-0444-4C34-82F7-674C468C9882}" type="slidenum">
              <a:rPr lang="de-DE" smtClean="0"/>
              <a:t>‹Nr.›</a:t>
            </a:fld>
            <a:endParaRPr lang="de-DE"/>
          </a:p>
        </p:txBody>
      </p:sp>
    </p:spTree>
    <p:extLst>
      <p:ext uri="{BB962C8B-B14F-4D97-AF65-F5344CB8AC3E}">
        <p14:creationId xmlns:p14="http://schemas.microsoft.com/office/powerpoint/2010/main" val="408806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jekt_Seite1_">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3132" y="653142"/>
            <a:ext cx="4376057" cy="1036131"/>
          </a:xfrm>
          <a:prstGeom prst="rect">
            <a:avLst/>
          </a:prstGeom>
        </p:spPr>
        <p:txBody>
          <a:bodyPr rIns="360000">
            <a:normAutofit/>
          </a:bodyPr>
          <a:lstStyle>
            <a:lvl1pPr>
              <a:defRPr sz="1400" b="1" baseline="0">
                <a:solidFill>
                  <a:schemeClr val="tx1"/>
                </a:solidFill>
                <a:latin typeface="Arial" panose="020B0604020202020204" pitchFamily="34" charset="0"/>
                <a:cs typeface="Arial" panose="020B0604020202020204" pitchFamily="34" charset="0"/>
              </a:defRPr>
            </a:lvl1pPr>
          </a:lstStyle>
          <a:p>
            <a:r>
              <a:rPr lang="de-DE" dirty="0"/>
              <a:t>Projekttitel (Arial 14, fett)</a:t>
            </a:r>
            <a:br>
              <a:rPr lang="de-DE" dirty="0"/>
            </a:br>
            <a:br>
              <a:rPr lang="de-DE" dirty="0"/>
            </a:br>
            <a:r>
              <a:rPr lang="de-DE" dirty="0"/>
              <a:t>Teaser (Arial 11, fett)</a:t>
            </a:r>
            <a:endParaRPr lang="en-US" dirty="0"/>
          </a:p>
        </p:txBody>
      </p:sp>
      <p:sp>
        <p:nvSpPr>
          <p:cNvPr id="4" name="Content Placeholder 3"/>
          <p:cNvSpPr>
            <a:spLocks noGrp="1"/>
          </p:cNvSpPr>
          <p:nvPr>
            <p:ph sz="half" idx="2" hasCustomPrompt="1"/>
          </p:nvPr>
        </p:nvSpPr>
        <p:spPr>
          <a:xfrm>
            <a:off x="273132" y="1689274"/>
            <a:ext cx="4376057" cy="7466602"/>
          </a:xfrm>
          <a:prstGeom prst="rect">
            <a:avLst/>
          </a:prstGeom>
        </p:spPr>
        <p:txBody>
          <a:bodyPr rIns="360000">
            <a:normAutofit/>
          </a:bodyPr>
          <a:lstStyle>
            <a:lvl1pPr marL="0" indent="0" algn="just">
              <a:lnSpc>
                <a:spcPct val="150000"/>
              </a:lnSpc>
              <a:buNone/>
              <a:defRPr sz="1200" baseline="0">
                <a:latin typeface="Arial" panose="020B0604020202020204" pitchFamily="34" charset="0"/>
                <a:cs typeface="Arial" panose="020B0604020202020204" pitchFamily="34" charset="0"/>
              </a:defRPr>
            </a:lvl1pPr>
          </a:lstStyle>
          <a:p>
            <a:pPr lvl="0"/>
            <a:r>
              <a:rPr lang="de-DE" dirty="0"/>
              <a:t>Text (Arial 11, Zeilenabstand 1)</a:t>
            </a:r>
            <a:endParaRPr lang="en-US" dirty="0"/>
          </a:p>
        </p:txBody>
      </p:sp>
      <p:sp>
        <p:nvSpPr>
          <p:cNvPr id="13" name="Textplatzhalter 12"/>
          <p:cNvSpPr>
            <a:spLocks noGrp="1"/>
          </p:cNvSpPr>
          <p:nvPr>
            <p:ph type="body" sz="quarter" idx="14"/>
          </p:nvPr>
        </p:nvSpPr>
        <p:spPr>
          <a:xfrm>
            <a:off x="4649189" y="0"/>
            <a:ext cx="2208811" cy="9906000"/>
          </a:xfrm>
          <a:prstGeom prst="rect">
            <a:avLst/>
          </a:prstGeom>
          <a:solidFill>
            <a:srgbClr val="61A984">
              <a:alpha val="49804"/>
            </a:srgbClr>
          </a:solidFill>
          <a:ln w="19050">
            <a:noFill/>
          </a:ln>
        </p:spPr>
        <p:txBody>
          <a:bodyPr lIns="360000" tIns="180000" rIns="360000" bIns="180000">
            <a:normAutofit/>
          </a:bodyPr>
          <a:lstStyle>
            <a:lvl1pPr marL="0" indent="0">
              <a:buFont typeface="Arial" panose="020B0604020202020204" pitchFamily="34" charset="0"/>
              <a:buNone/>
              <a:defRPr sz="1000">
                <a:latin typeface="Arial" panose="020B0604020202020204" pitchFamily="34" charset="0"/>
                <a:cs typeface="Arial" panose="020B0604020202020204" pitchFamily="34" charset="0"/>
              </a:defRPr>
            </a:lvl1pPr>
          </a:lstStyle>
          <a:p>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a:p>
            <a:r>
              <a:rPr lang="de-DE" sz="1000" dirty="0"/>
              <a:t>Text (Arial 9)</a:t>
            </a:r>
          </a:p>
        </p:txBody>
      </p:sp>
      <p:sp>
        <p:nvSpPr>
          <p:cNvPr id="10" name="Slide Number Placeholder 8"/>
          <p:cNvSpPr txBox="1">
            <a:spLocks/>
          </p:cNvSpPr>
          <p:nvPr userDrawn="1"/>
        </p:nvSpPr>
        <p:spPr>
          <a:xfrm>
            <a:off x="6108700" y="9410700"/>
            <a:ext cx="277812" cy="298100"/>
          </a:xfrm>
          <a:prstGeom prst="rect">
            <a:avLst/>
          </a:prstGeom>
        </p:spPr>
        <p:txBody>
          <a:bodyPr/>
          <a:lstStyle>
            <a:defPPr>
              <a:defRPr lang="en-US"/>
            </a:defPPr>
            <a:lvl1pPr marL="0" algn="l" defTabSz="4572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b="1" dirty="0">
                <a:solidFill>
                  <a:schemeClr val="bg1"/>
                </a:solidFill>
              </a:rPr>
              <a:t>1</a:t>
            </a:r>
          </a:p>
        </p:txBody>
      </p:sp>
      <p:sp>
        <p:nvSpPr>
          <p:cNvPr id="5" name="Bildplatzhalter 4"/>
          <p:cNvSpPr>
            <a:spLocks noGrp="1"/>
          </p:cNvSpPr>
          <p:nvPr>
            <p:ph type="pic" sz="quarter" idx="16" hasCustomPrompt="1"/>
          </p:nvPr>
        </p:nvSpPr>
        <p:spPr>
          <a:xfrm>
            <a:off x="5935952" y="8218500"/>
            <a:ext cx="922048" cy="863600"/>
          </a:xfrm>
          <a:prstGeom prst="rect">
            <a:avLst/>
          </a:prstGeom>
        </p:spPr>
        <p:txBody>
          <a:bodyPr/>
          <a:lstStyle>
            <a:lvl1pPr marL="0" indent="0">
              <a:buNone/>
              <a:defRPr/>
            </a:lvl1pPr>
          </a:lstStyle>
          <a:p>
            <a:r>
              <a:rPr lang="de-DE" dirty="0"/>
              <a:t>QR-Code</a:t>
            </a:r>
          </a:p>
        </p:txBody>
      </p:sp>
      <p:sp>
        <p:nvSpPr>
          <p:cNvPr id="9" name="Bildplatzhalter 8"/>
          <p:cNvSpPr>
            <a:spLocks noGrp="1"/>
          </p:cNvSpPr>
          <p:nvPr>
            <p:ph type="pic" sz="quarter" idx="17" hasCustomPrompt="1"/>
          </p:nvPr>
        </p:nvSpPr>
        <p:spPr>
          <a:xfrm>
            <a:off x="5979225" y="0"/>
            <a:ext cx="878775" cy="864096"/>
          </a:xfrm>
          <a:prstGeom prst="rect">
            <a:avLst/>
          </a:prstGeom>
        </p:spPr>
        <p:txBody>
          <a:bodyPr/>
          <a:lstStyle>
            <a:lvl1pPr marL="0" indent="0">
              <a:buNone/>
              <a:defRPr sz="900">
                <a:latin typeface="Arial" panose="020B0604020202020204" pitchFamily="34" charset="0"/>
                <a:cs typeface="Arial" panose="020B0604020202020204" pitchFamily="34" charset="0"/>
              </a:defRPr>
            </a:lvl1pPr>
          </a:lstStyle>
          <a:p>
            <a:r>
              <a:rPr lang="de-DE" dirty="0"/>
              <a:t>Logo Bundesland</a:t>
            </a:r>
          </a:p>
        </p:txBody>
      </p:sp>
      <p:sp>
        <p:nvSpPr>
          <p:cNvPr id="6" name="Textfeld 5"/>
          <p:cNvSpPr txBox="1"/>
          <p:nvPr userDrawn="1"/>
        </p:nvSpPr>
        <p:spPr>
          <a:xfrm>
            <a:off x="273132" y="214247"/>
            <a:ext cx="4376057" cy="307777"/>
          </a:xfrm>
          <a:prstGeom prst="rect">
            <a:avLst/>
          </a:prstGeom>
          <a:noFill/>
        </p:spPr>
        <p:txBody>
          <a:bodyPr wrap="square" rtlCol="0">
            <a:spAutoFit/>
          </a:bodyPr>
          <a:lstStyle/>
          <a:p>
            <a:r>
              <a:rPr lang="de-DE" sz="1400" b="1" dirty="0">
                <a:solidFill>
                  <a:srgbClr val="61A984"/>
                </a:solidFill>
                <a:latin typeface="Arial" panose="020B0604020202020204" pitchFamily="34" charset="0"/>
                <a:cs typeface="Arial" panose="020B0604020202020204" pitchFamily="34" charset="0"/>
              </a:rPr>
              <a:t>Informationen für die landwirtschaftliche</a:t>
            </a:r>
            <a:r>
              <a:rPr lang="de-DE" sz="1400" b="1" baseline="0" dirty="0">
                <a:solidFill>
                  <a:srgbClr val="61A984"/>
                </a:solidFill>
                <a:latin typeface="Arial" panose="020B0604020202020204" pitchFamily="34" charset="0"/>
                <a:cs typeface="Arial" panose="020B0604020202020204" pitchFamily="34" charset="0"/>
              </a:rPr>
              <a:t> Praxis</a:t>
            </a:r>
            <a:endParaRPr lang="de-DE" sz="1400" b="1" dirty="0">
              <a:solidFill>
                <a:srgbClr val="61A984"/>
              </a:solidFill>
              <a:latin typeface="Arial" panose="020B0604020202020204" pitchFamily="34" charset="0"/>
              <a:cs typeface="Arial" panose="020B0604020202020204" pitchFamily="34" charset="0"/>
            </a:endParaRPr>
          </a:p>
        </p:txBody>
      </p:sp>
      <p:sp>
        <p:nvSpPr>
          <p:cNvPr id="14" name="Bildplatzhalter 11"/>
          <p:cNvSpPr>
            <a:spLocks noGrp="1"/>
          </p:cNvSpPr>
          <p:nvPr>
            <p:ph type="pic" sz="quarter" idx="19" hasCustomPrompt="1"/>
          </p:nvPr>
        </p:nvSpPr>
        <p:spPr>
          <a:xfrm>
            <a:off x="4649189" y="8232673"/>
            <a:ext cx="1286763" cy="863600"/>
          </a:xfrm>
          <a:prstGeom prst="rect">
            <a:avLst/>
          </a:prstGeom>
        </p:spPr>
        <p:txBody>
          <a:bodyPr/>
          <a:lstStyle>
            <a:lvl1pPr marL="0" indent="0">
              <a:buNone/>
              <a:defRPr sz="1000">
                <a:latin typeface="Arial" panose="020B0604020202020204" pitchFamily="34" charset="0"/>
                <a:cs typeface="Arial" panose="020B0604020202020204" pitchFamily="34" charset="0"/>
              </a:defRPr>
            </a:lvl1pPr>
          </a:lstStyle>
          <a:p>
            <a:r>
              <a:rPr lang="de-DE" dirty="0"/>
              <a:t>Ggf. Logo</a:t>
            </a:r>
          </a:p>
        </p:txBody>
      </p:sp>
      <p:sp>
        <p:nvSpPr>
          <p:cNvPr id="11" name="Bildplatzhalter 8"/>
          <p:cNvSpPr>
            <a:spLocks noGrp="1"/>
          </p:cNvSpPr>
          <p:nvPr>
            <p:ph type="pic" sz="quarter" idx="20" hasCustomPrompt="1"/>
          </p:nvPr>
        </p:nvSpPr>
        <p:spPr>
          <a:xfrm>
            <a:off x="4649189" y="15451"/>
            <a:ext cx="1330036" cy="848646"/>
          </a:xfrm>
          <a:prstGeom prst="rect">
            <a:avLst/>
          </a:prstGeom>
        </p:spPr>
        <p:txBody>
          <a:bodyPr/>
          <a:lstStyle>
            <a:lvl1pPr marL="0" indent="0">
              <a:buNone/>
              <a:defRPr sz="900" baseline="0">
                <a:latin typeface="Arial" panose="020B0604020202020204" pitchFamily="34" charset="0"/>
                <a:cs typeface="Arial" panose="020B0604020202020204" pitchFamily="34" charset="0"/>
              </a:defRPr>
            </a:lvl1pPr>
          </a:lstStyle>
          <a:p>
            <a:r>
              <a:rPr lang="de-DE" dirty="0"/>
              <a:t>Ggf. Logo</a:t>
            </a:r>
          </a:p>
        </p:txBody>
      </p:sp>
    </p:spTree>
    <p:extLst>
      <p:ext uri="{BB962C8B-B14F-4D97-AF65-F5344CB8AC3E}">
        <p14:creationId xmlns:p14="http://schemas.microsoft.com/office/powerpoint/2010/main" val="156466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ojekt_Seite2_V1">
    <p:spTree>
      <p:nvGrpSpPr>
        <p:cNvPr id="1" name=""/>
        <p:cNvGrpSpPr/>
        <p:nvPr/>
      </p:nvGrpSpPr>
      <p:grpSpPr>
        <a:xfrm>
          <a:off x="0" y="0"/>
          <a:ext cx="0" cy="0"/>
          <a:chOff x="0" y="0"/>
          <a:chExt cx="0" cy="0"/>
        </a:xfrm>
      </p:grpSpPr>
      <p:sp>
        <p:nvSpPr>
          <p:cNvPr id="9" name="Textplatzhalter 12"/>
          <p:cNvSpPr>
            <a:spLocks noGrp="1"/>
          </p:cNvSpPr>
          <p:nvPr>
            <p:ph type="body" sz="quarter" idx="14"/>
          </p:nvPr>
        </p:nvSpPr>
        <p:spPr>
          <a:xfrm>
            <a:off x="4655126" y="0"/>
            <a:ext cx="2208811" cy="9906000"/>
          </a:xfrm>
          <a:prstGeom prst="rect">
            <a:avLst/>
          </a:prstGeom>
          <a:solidFill>
            <a:srgbClr val="61A984">
              <a:alpha val="50000"/>
            </a:srgbClr>
          </a:solidFill>
          <a:ln w="19050">
            <a:noFill/>
          </a:ln>
        </p:spPr>
        <p:txBody>
          <a:bodyPr lIns="360000" tIns="180000" rIns="360000" bIns="180000">
            <a:normAutofit/>
          </a:bodyPr>
          <a:lstStyle>
            <a:lvl1pPr marL="0" indent="0">
              <a:buFont typeface="Arial" panose="020B0604020202020204" pitchFamily="34" charset="0"/>
              <a:buNone/>
              <a:defRPr sz="1000">
                <a:latin typeface="Arial" panose="020B0604020202020204" pitchFamily="34" charset="0"/>
                <a:cs typeface="Arial" panose="020B0604020202020204" pitchFamily="34" charset="0"/>
              </a:defRPr>
            </a:lvl1pPr>
          </a:lstStyle>
          <a:p>
            <a:endParaRPr lang="de-DE" sz="1000" dirty="0"/>
          </a:p>
        </p:txBody>
      </p:sp>
      <p:sp>
        <p:nvSpPr>
          <p:cNvPr id="20" name="Slide Number Placeholder 8"/>
          <p:cNvSpPr txBox="1">
            <a:spLocks/>
          </p:cNvSpPr>
          <p:nvPr userDrawn="1"/>
        </p:nvSpPr>
        <p:spPr>
          <a:xfrm>
            <a:off x="6108700" y="9410700"/>
            <a:ext cx="277812" cy="298100"/>
          </a:xfrm>
          <a:prstGeom prst="rect">
            <a:avLst/>
          </a:prstGeom>
        </p:spPr>
        <p:txBody>
          <a:bodyPr/>
          <a:lstStyle>
            <a:defPPr>
              <a:defRPr lang="en-US"/>
            </a:defPPr>
            <a:lvl1pPr marL="0" algn="l" defTabSz="4572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b="1" dirty="0">
                <a:solidFill>
                  <a:schemeClr val="bg1"/>
                </a:solidFill>
              </a:rPr>
              <a:t>2</a:t>
            </a:r>
          </a:p>
        </p:txBody>
      </p:sp>
      <p:sp>
        <p:nvSpPr>
          <p:cNvPr id="7" name="Content Placeholder 3"/>
          <p:cNvSpPr>
            <a:spLocks noGrp="1"/>
          </p:cNvSpPr>
          <p:nvPr>
            <p:ph sz="half" idx="18" hasCustomPrompt="1"/>
          </p:nvPr>
        </p:nvSpPr>
        <p:spPr>
          <a:xfrm>
            <a:off x="273132" y="380010"/>
            <a:ext cx="4376057" cy="8775866"/>
          </a:xfrm>
          <a:prstGeom prst="rect">
            <a:avLst/>
          </a:prstGeom>
        </p:spPr>
        <p:txBody>
          <a:bodyPr rIns="360000">
            <a:normAutofit/>
          </a:bodyPr>
          <a:lstStyle>
            <a:lvl1pPr marL="0" indent="0" algn="just">
              <a:lnSpc>
                <a:spcPct val="150000"/>
              </a:lnSpc>
              <a:buNone/>
              <a:defRPr sz="1200" baseline="0">
                <a:latin typeface="Arial" panose="020B0604020202020204" pitchFamily="34" charset="0"/>
                <a:cs typeface="Arial" panose="020B0604020202020204" pitchFamily="34" charset="0"/>
              </a:defRPr>
            </a:lvl1pPr>
          </a:lstStyle>
          <a:p>
            <a:pPr lvl="0"/>
            <a:r>
              <a:rPr lang="de-DE" dirty="0"/>
              <a:t>Text (Arial 11, Zeilenabstand 1)</a:t>
            </a:r>
            <a:endParaRPr lang="en-US" dirty="0"/>
          </a:p>
        </p:txBody>
      </p:sp>
      <p:sp>
        <p:nvSpPr>
          <p:cNvPr id="11" name="Bildplatzhalter 8"/>
          <p:cNvSpPr>
            <a:spLocks noGrp="1"/>
          </p:cNvSpPr>
          <p:nvPr>
            <p:ph type="pic" sz="quarter" idx="17" hasCustomPrompt="1"/>
          </p:nvPr>
        </p:nvSpPr>
        <p:spPr>
          <a:xfrm>
            <a:off x="5979225" y="0"/>
            <a:ext cx="878775" cy="864096"/>
          </a:xfrm>
          <a:prstGeom prst="rect">
            <a:avLst/>
          </a:prstGeom>
        </p:spPr>
        <p:txBody>
          <a:bodyPr/>
          <a:lstStyle>
            <a:lvl1pPr marL="0" indent="0">
              <a:buNone/>
              <a:defRPr sz="900">
                <a:latin typeface="Arial" panose="020B0604020202020204" pitchFamily="34" charset="0"/>
                <a:cs typeface="Arial" panose="020B0604020202020204" pitchFamily="34" charset="0"/>
              </a:defRPr>
            </a:lvl1pPr>
          </a:lstStyle>
          <a:p>
            <a:r>
              <a:rPr lang="de-DE" dirty="0"/>
              <a:t>Logo Bundesland</a:t>
            </a:r>
          </a:p>
        </p:txBody>
      </p:sp>
      <p:sp>
        <p:nvSpPr>
          <p:cNvPr id="16" name="Textplatzhalter 14"/>
          <p:cNvSpPr>
            <a:spLocks noGrp="1"/>
          </p:cNvSpPr>
          <p:nvPr>
            <p:ph type="body" sz="quarter" idx="19" hasCustomPrompt="1"/>
          </p:nvPr>
        </p:nvSpPr>
        <p:spPr>
          <a:xfrm>
            <a:off x="4649187" y="5719998"/>
            <a:ext cx="2208811" cy="253176"/>
          </a:xfrm>
          <a:prstGeom prst="rect">
            <a:avLst/>
          </a:prstGeom>
        </p:spPr>
        <p:txBody>
          <a:bodyPr/>
          <a:lstStyle>
            <a:lvl1pPr marL="0" indent="0">
              <a:buNone/>
              <a:defRPr sz="900">
                <a:latin typeface="Arial" panose="020B0604020202020204" pitchFamily="34" charset="0"/>
                <a:cs typeface="Arial" panose="020B0604020202020204" pitchFamily="34" charset="0"/>
              </a:defRPr>
            </a:lvl1pPr>
          </a:lstStyle>
          <a:p>
            <a:r>
              <a:rPr lang="de-DE" dirty="0"/>
              <a:t>Bild 3: </a:t>
            </a:r>
            <a:r>
              <a:rPr lang="de-DE" dirty="0" err="1"/>
              <a:t>xxxxx</a:t>
            </a:r>
            <a:endParaRPr lang="de-DE" dirty="0"/>
          </a:p>
        </p:txBody>
      </p:sp>
      <p:sp>
        <p:nvSpPr>
          <p:cNvPr id="17" name="Textplatzhalter 14"/>
          <p:cNvSpPr>
            <a:spLocks noGrp="1"/>
          </p:cNvSpPr>
          <p:nvPr>
            <p:ph type="body" sz="quarter" idx="20" hasCustomPrompt="1"/>
          </p:nvPr>
        </p:nvSpPr>
        <p:spPr>
          <a:xfrm>
            <a:off x="4649187" y="3341356"/>
            <a:ext cx="2208811" cy="253176"/>
          </a:xfrm>
          <a:prstGeom prst="rect">
            <a:avLst/>
          </a:prstGeom>
        </p:spPr>
        <p:txBody>
          <a:bodyPr/>
          <a:lstStyle>
            <a:lvl1pPr marL="0" indent="0">
              <a:buNone/>
              <a:defRPr sz="900">
                <a:latin typeface="Arial" panose="020B0604020202020204" pitchFamily="34" charset="0"/>
                <a:cs typeface="Arial" panose="020B0604020202020204" pitchFamily="34" charset="0"/>
              </a:defRPr>
            </a:lvl1pPr>
          </a:lstStyle>
          <a:p>
            <a:r>
              <a:rPr lang="de-DE" dirty="0"/>
              <a:t>Bild 2: </a:t>
            </a:r>
            <a:r>
              <a:rPr lang="de-DE" dirty="0" err="1"/>
              <a:t>xxxxx</a:t>
            </a:r>
            <a:endParaRPr lang="de-DE" dirty="0"/>
          </a:p>
        </p:txBody>
      </p:sp>
      <p:sp>
        <p:nvSpPr>
          <p:cNvPr id="13" name="Textplatzhalter 14"/>
          <p:cNvSpPr>
            <a:spLocks noGrp="1"/>
          </p:cNvSpPr>
          <p:nvPr>
            <p:ph type="body" sz="quarter" idx="21" hasCustomPrompt="1"/>
          </p:nvPr>
        </p:nvSpPr>
        <p:spPr>
          <a:xfrm>
            <a:off x="4649186" y="8203210"/>
            <a:ext cx="2208811" cy="253176"/>
          </a:xfrm>
          <a:prstGeom prst="rect">
            <a:avLst/>
          </a:prstGeom>
        </p:spPr>
        <p:txBody>
          <a:bodyPr/>
          <a:lstStyle>
            <a:lvl1pPr marL="0" indent="0">
              <a:buNone/>
              <a:defRPr sz="900">
                <a:latin typeface="Arial" panose="020B0604020202020204" pitchFamily="34" charset="0"/>
                <a:cs typeface="Arial" panose="020B0604020202020204" pitchFamily="34" charset="0"/>
              </a:defRPr>
            </a:lvl1pPr>
          </a:lstStyle>
          <a:p>
            <a:r>
              <a:rPr lang="de-DE" dirty="0"/>
              <a:t>Bild 4: </a:t>
            </a:r>
            <a:r>
              <a:rPr lang="de-DE" dirty="0" err="1"/>
              <a:t>xxxxx</a:t>
            </a:r>
            <a:endParaRPr lang="de-DE" dirty="0"/>
          </a:p>
        </p:txBody>
      </p:sp>
    </p:spTree>
    <p:extLst>
      <p:ext uri="{BB962C8B-B14F-4D97-AF65-F5344CB8AC3E}">
        <p14:creationId xmlns:p14="http://schemas.microsoft.com/office/powerpoint/2010/main" val="356628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71488" y="527051"/>
            <a:ext cx="5915025" cy="256720"/>
          </a:xfrm>
          <a:prstGeom prst="rect">
            <a:avLst/>
          </a:prstGeom>
        </p:spPr>
        <p:txBody>
          <a:bodyPr/>
          <a:lstStyle>
            <a:lvl1pPr>
              <a:defRPr sz="1400" b="1">
                <a:latin typeface="Arial" panose="020B0604020202020204" pitchFamily="34" charset="0"/>
                <a:cs typeface="Arial" panose="020B0604020202020204" pitchFamily="34" charset="0"/>
              </a:defRPr>
            </a:lvl1pPr>
          </a:lstStyle>
          <a:p>
            <a:r>
              <a:rPr lang="de-DE" dirty="0"/>
              <a:t>Leitfaden</a:t>
            </a:r>
          </a:p>
        </p:txBody>
      </p:sp>
      <p:sp>
        <p:nvSpPr>
          <p:cNvPr id="3" name="Foliennummernplatzhalter 2"/>
          <p:cNvSpPr>
            <a:spLocks noGrp="1"/>
          </p:cNvSpPr>
          <p:nvPr>
            <p:ph type="sldNum" sz="quarter" idx="10"/>
          </p:nvPr>
        </p:nvSpPr>
        <p:spPr/>
        <p:txBody>
          <a:bodyPr/>
          <a:lstStyle/>
          <a:p>
            <a:r>
              <a:rPr lang="de-DE"/>
              <a:t>1</a:t>
            </a:r>
            <a:endParaRPr lang="de-DE" dirty="0"/>
          </a:p>
        </p:txBody>
      </p:sp>
      <p:sp>
        <p:nvSpPr>
          <p:cNvPr id="5" name="Textfeld 4"/>
          <p:cNvSpPr txBox="1"/>
          <p:nvPr userDrawn="1"/>
        </p:nvSpPr>
        <p:spPr>
          <a:xfrm>
            <a:off x="471488" y="997528"/>
            <a:ext cx="5915024" cy="5078313"/>
          </a:xfrm>
          <a:prstGeom prst="rect">
            <a:avLst/>
          </a:prstGeom>
          <a:noFill/>
        </p:spPr>
        <p:txBody>
          <a:bodyPr wrap="square" rtlCol="0">
            <a:spAutoFit/>
          </a:bodyPr>
          <a:lstStyle/>
          <a:p>
            <a:r>
              <a:rPr lang="de-DE" sz="1200" b="1" kern="1200" dirty="0">
                <a:solidFill>
                  <a:schemeClr val="tx1"/>
                </a:solidFill>
                <a:effectLst/>
                <a:latin typeface="Arial" panose="020B0604020202020204" pitchFamily="34" charset="0"/>
                <a:ea typeface="+mn-ea"/>
                <a:cs typeface="Arial" panose="020B0604020202020204" pitchFamily="34" charset="0"/>
              </a:rPr>
              <a:t>Ausgangslage &amp; Zielsetzung</a:t>
            </a:r>
            <a:r>
              <a:rPr lang="de-DE" sz="1200" b="1" kern="1200" baseline="0" dirty="0">
                <a:solidFill>
                  <a:schemeClr val="tx1"/>
                </a:solidFill>
                <a:effectLst/>
                <a:latin typeface="Arial" panose="020B0604020202020204" pitchFamily="34" charset="0"/>
                <a:ea typeface="+mn-ea"/>
                <a:cs typeface="Arial" panose="020B0604020202020204" pitchFamily="34" charset="0"/>
              </a:rPr>
              <a:t> (m</a:t>
            </a:r>
            <a:r>
              <a:rPr lang="de-DE" sz="1200" b="1" kern="1200" dirty="0">
                <a:solidFill>
                  <a:schemeClr val="tx1"/>
                </a:solidFill>
                <a:effectLst/>
                <a:latin typeface="Arial" panose="020B0604020202020204" pitchFamily="34" charset="0"/>
                <a:ea typeface="+mn-ea"/>
                <a:cs typeface="Arial" panose="020B0604020202020204" pitchFamily="34" charset="0"/>
              </a:rPr>
              <a:t>ax. 1000 Zeichen)</a:t>
            </a:r>
          </a:p>
          <a:p>
            <a:pPr marL="285750" indent="-285750">
              <a:buFont typeface="Arial" panose="020B0604020202020204" pitchFamily="34" charset="0"/>
              <a:buChar char="•"/>
            </a:pPr>
            <a:endParaRPr lang="de-DE" sz="1200" b="1" kern="120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Wie war die Situation, die</a:t>
            </a:r>
            <a:r>
              <a:rPr lang="de-DE" sz="1200" b="0" kern="1200" baseline="0" dirty="0">
                <a:solidFill>
                  <a:schemeClr val="tx1"/>
                </a:solidFill>
                <a:effectLst/>
                <a:latin typeface="Arial" panose="020B0604020202020204" pitchFamily="34" charset="0"/>
                <a:ea typeface="+mn-ea"/>
                <a:cs typeface="Arial" panose="020B0604020202020204" pitchFamily="34" charset="0"/>
              </a:rPr>
              <a:t> zum Projekt veranlasste?</a:t>
            </a: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Was waren/sind die bestehenden Probleme und Herausforderungen?</a:t>
            </a: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Was sollte mit dem Projekt herausgefunden, gelöst, oder erprobt werden?</a:t>
            </a:r>
          </a:p>
          <a:p>
            <a:pPr marL="285750" indent="-285750">
              <a:buFont typeface="Arial" panose="020B0604020202020204" pitchFamily="34" charset="0"/>
              <a:buChar char="•"/>
            </a:pPr>
            <a:endParaRPr lang="de-DE" sz="1200" b="0" kern="1200" dirty="0">
              <a:solidFill>
                <a:schemeClr val="tx1"/>
              </a:solidFill>
              <a:effectLst/>
              <a:latin typeface="Arial" panose="020B0604020202020204" pitchFamily="34" charset="0"/>
              <a:ea typeface="+mn-ea"/>
              <a:cs typeface="Arial" panose="020B0604020202020204" pitchFamily="34" charset="0"/>
            </a:endParaRPr>
          </a:p>
          <a:p>
            <a:r>
              <a:rPr lang="de-DE" sz="1200" b="1" kern="1200" dirty="0">
                <a:solidFill>
                  <a:schemeClr val="tx1"/>
                </a:solidFill>
                <a:effectLst/>
                <a:latin typeface="Arial" panose="020B0604020202020204" pitchFamily="34" charset="0"/>
                <a:ea typeface="+mn-ea"/>
                <a:cs typeface="Arial" panose="020B0604020202020204" pitchFamily="34" charset="0"/>
              </a:rPr>
              <a:t>Projektdurchführung (max. 500 Zeichen)</a:t>
            </a:r>
          </a:p>
          <a:p>
            <a:endParaRPr lang="de-DE" sz="1200" b="1" kern="120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Wie</a:t>
            </a:r>
            <a:r>
              <a:rPr lang="de-DE" sz="1200" b="0" kern="1200" baseline="0" dirty="0">
                <a:solidFill>
                  <a:schemeClr val="tx1"/>
                </a:solidFill>
                <a:effectLst/>
                <a:latin typeface="Arial" panose="020B0604020202020204" pitchFamily="34" charset="0"/>
                <a:ea typeface="+mn-ea"/>
                <a:cs typeface="Arial" panose="020B0604020202020204" pitchFamily="34" charset="0"/>
              </a:rPr>
              <a:t> war das Projekt angelegt?</a:t>
            </a:r>
          </a:p>
          <a:p>
            <a:pPr marL="171450" indent="-171450">
              <a:buFont typeface="Arial" panose="020B0604020202020204" pitchFamily="34" charset="0"/>
              <a:buChar char="•"/>
            </a:pPr>
            <a:r>
              <a:rPr lang="de-DE" sz="1200" b="0" kern="1200" baseline="0" dirty="0">
                <a:solidFill>
                  <a:schemeClr val="tx1"/>
                </a:solidFill>
                <a:effectLst/>
                <a:latin typeface="Arial" panose="020B0604020202020204" pitchFamily="34" charset="0"/>
                <a:ea typeface="+mn-ea"/>
                <a:cs typeface="Arial" panose="020B0604020202020204" pitchFamily="34" charset="0"/>
              </a:rPr>
              <a:t>Welche wichtigen Arbeitsschritte gab es?</a:t>
            </a:r>
            <a:endParaRPr lang="de-DE" sz="1200" b="0" kern="1200" dirty="0">
              <a:solidFill>
                <a:schemeClr val="tx1"/>
              </a:solidFill>
              <a:effectLst/>
              <a:latin typeface="Arial" panose="020B0604020202020204" pitchFamily="34" charset="0"/>
              <a:ea typeface="+mn-ea"/>
              <a:cs typeface="Arial" panose="020B0604020202020204" pitchFamily="34" charset="0"/>
            </a:endParaRPr>
          </a:p>
          <a:p>
            <a:endParaRPr lang="de-DE" sz="1200" b="1" kern="1200" dirty="0">
              <a:solidFill>
                <a:schemeClr val="tx1"/>
              </a:solidFill>
              <a:effectLst/>
              <a:latin typeface="Arial" panose="020B0604020202020204" pitchFamily="34" charset="0"/>
              <a:ea typeface="+mn-ea"/>
              <a:cs typeface="Arial" panose="020B0604020202020204" pitchFamily="34" charset="0"/>
            </a:endParaRPr>
          </a:p>
          <a:p>
            <a:r>
              <a:rPr lang="de-DE" sz="1200" b="1" kern="1200" dirty="0">
                <a:solidFill>
                  <a:schemeClr val="tx1"/>
                </a:solidFill>
                <a:effectLst/>
                <a:latin typeface="Arial" panose="020B0604020202020204" pitchFamily="34" charset="0"/>
                <a:ea typeface="+mn-ea"/>
                <a:cs typeface="Arial" panose="020B0604020202020204" pitchFamily="34" charset="0"/>
              </a:rPr>
              <a:t>Ergebnisse (max.</a:t>
            </a:r>
            <a:r>
              <a:rPr lang="de-DE" sz="1200" b="1" kern="1200" baseline="0" dirty="0">
                <a:solidFill>
                  <a:schemeClr val="tx1"/>
                </a:solidFill>
                <a:effectLst/>
                <a:latin typeface="Arial" panose="020B0604020202020204" pitchFamily="34" charset="0"/>
                <a:ea typeface="+mn-ea"/>
                <a:cs typeface="Arial" panose="020B0604020202020204" pitchFamily="34" charset="0"/>
              </a:rPr>
              <a:t> </a:t>
            </a:r>
            <a:r>
              <a:rPr lang="de-DE" sz="1200" b="1" kern="1200" dirty="0">
                <a:solidFill>
                  <a:schemeClr val="tx1"/>
                </a:solidFill>
                <a:effectLst/>
                <a:latin typeface="Arial" panose="020B0604020202020204" pitchFamily="34" charset="0"/>
                <a:ea typeface="+mn-ea"/>
                <a:cs typeface="Arial" panose="020B0604020202020204" pitchFamily="34" charset="0"/>
              </a:rPr>
              <a:t>2.000 Zeichen)</a:t>
            </a:r>
          </a:p>
          <a:p>
            <a:endParaRPr lang="de-DE" sz="1200" b="1" kern="120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Erkenntnisse</a:t>
            </a:r>
            <a:r>
              <a:rPr lang="de-DE" sz="1200" b="0" kern="1200" baseline="0" dirty="0">
                <a:solidFill>
                  <a:schemeClr val="tx1"/>
                </a:solidFill>
                <a:effectLst/>
                <a:latin typeface="Arial" panose="020B0604020202020204" pitchFamily="34" charset="0"/>
                <a:ea typeface="+mn-ea"/>
                <a:cs typeface="Arial" panose="020B0604020202020204" pitchFamily="34" charset="0"/>
              </a:rPr>
              <a:t> und Output der Projekte (z. B. Leitfaden, App, etc.)</a:t>
            </a: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Weitere Erkenntnisse, die nicht mit der ursprünglichen Zielsetzung zu tun haben</a:t>
            </a: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Weiterführende Fragen und Forschungsbedarf</a:t>
            </a:r>
            <a:endParaRPr lang="de-DE" sz="1200" b="1" kern="1200" dirty="0">
              <a:solidFill>
                <a:schemeClr val="tx1"/>
              </a:solidFill>
              <a:effectLst/>
              <a:latin typeface="Arial" panose="020B0604020202020204" pitchFamily="34" charset="0"/>
              <a:ea typeface="+mn-ea"/>
              <a:cs typeface="Arial" panose="020B0604020202020204" pitchFamily="34" charset="0"/>
            </a:endParaRPr>
          </a:p>
          <a:p>
            <a:endParaRPr lang="de-DE" sz="1200" kern="1200" dirty="0">
              <a:solidFill>
                <a:schemeClr val="tx1"/>
              </a:solidFill>
              <a:effectLst/>
              <a:latin typeface="Arial" panose="020B0604020202020204" pitchFamily="34" charset="0"/>
              <a:ea typeface="+mn-ea"/>
              <a:cs typeface="Arial" panose="020B0604020202020204" pitchFamily="34" charset="0"/>
            </a:endParaRPr>
          </a:p>
          <a:p>
            <a:r>
              <a:rPr lang="de-DE" sz="1200" b="1" kern="1200" dirty="0">
                <a:solidFill>
                  <a:schemeClr val="tx1"/>
                </a:solidFill>
                <a:effectLst/>
                <a:latin typeface="Arial" panose="020B0604020202020204" pitchFamily="34" charset="0"/>
                <a:ea typeface="+mn-ea"/>
                <a:cs typeface="Arial" panose="020B0604020202020204" pitchFamily="34" charset="0"/>
              </a:rPr>
              <a:t>Empfehlungen</a:t>
            </a:r>
            <a:r>
              <a:rPr lang="de-DE" sz="1200" b="1" kern="1200" baseline="0" dirty="0">
                <a:solidFill>
                  <a:schemeClr val="tx1"/>
                </a:solidFill>
                <a:effectLst/>
                <a:latin typeface="Arial" panose="020B0604020202020204" pitchFamily="34" charset="0"/>
                <a:ea typeface="+mn-ea"/>
                <a:cs typeface="Arial" panose="020B0604020202020204" pitchFamily="34" charset="0"/>
              </a:rPr>
              <a:t> für die Praxis (m</a:t>
            </a:r>
            <a:r>
              <a:rPr lang="de-DE" sz="1200" b="1" kern="1200" dirty="0">
                <a:solidFill>
                  <a:schemeClr val="tx1"/>
                </a:solidFill>
                <a:effectLst/>
                <a:latin typeface="Arial" panose="020B0604020202020204" pitchFamily="34" charset="0"/>
                <a:ea typeface="+mn-ea"/>
                <a:cs typeface="Arial" panose="020B0604020202020204" pitchFamily="34" charset="0"/>
              </a:rPr>
              <a:t>ax. 1.500 Zeichen)</a:t>
            </a:r>
          </a:p>
          <a:p>
            <a:endParaRPr lang="de-DE" sz="1200" b="0" kern="120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Welches Ergebnis ist für den Praktiker leicht umsetzbar und anwendbar?</a:t>
            </a: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Was ist für den Einzelnen schwieriger umsetzbar?</a:t>
            </a:r>
          </a:p>
          <a:p>
            <a:pPr marL="171450" indent="-171450">
              <a:buFont typeface="Arial" panose="020B0604020202020204" pitchFamily="34" charset="0"/>
              <a:buChar char="•"/>
            </a:pPr>
            <a:r>
              <a:rPr lang="de-DE" sz="1200" b="0" kern="1200" dirty="0">
                <a:solidFill>
                  <a:schemeClr val="tx1"/>
                </a:solidFill>
                <a:effectLst/>
                <a:latin typeface="Arial" panose="020B0604020202020204" pitchFamily="34" charset="0"/>
                <a:ea typeface="+mn-ea"/>
                <a:cs typeface="Arial" panose="020B0604020202020204" pitchFamily="34" charset="0"/>
              </a:rPr>
              <a:t>Welche weiteren Voraussetzungen müssen ggf. erfüllt werden, um Erkenntnisse in die Praxis umzusetzen?</a:t>
            </a:r>
          </a:p>
          <a:p>
            <a:endParaRPr lang="de-DE" sz="1200" b="1" kern="1200" dirty="0">
              <a:solidFill>
                <a:schemeClr val="tx1"/>
              </a:solidFill>
              <a:effectLst/>
              <a:latin typeface="Arial" panose="020B0604020202020204" pitchFamily="34" charset="0"/>
              <a:ea typeface="+mn-ea"/>
              <a:cs typeface="Arial" panose="020B0604020202020204" pitchFamily="34" charset="0"/>
            </a:endParaRPr>
          </a:p>
          <a:p>
            <a:endParaRPr lang="de-DE" sz="1200" kern="1200" dirty="0">
              <a:solidFill>
                <a:schemeClr val="tx1"/>
              </a:solidFill>
              <a:effectLst/>
              <a:latin typeface="Arial" panose="020B0604020202020204" pitchFamily="34" charset="0"/>
              <a:ea typeface="+mn-ea"/>
              <a:cs typeface="Arial" panose="020B0604020202020204" pitchFamily="34" charset="0"/>
            </a:endParaRPr>
          </a:p>
          <a:p>
            <a:endParaRPr lang="de-D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55236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Slide Number Placeholder 8"/>
          <p:cNvSpPr>
            <a:spLocks noGrp="1"/>
          </p:cNvSpPr>
          <p:nvPr>
            <p:ph type="sldNum" sz="quarter" idx="4"/>
          </p:nvPr>
        </p:nvSpPr>
        <p:spPr>
          <a:xfrm>
            <a:off x="6108700" y="9410700"/>
            <a:ext cx="277812" cy="298100"/>
          </a:xfrm>
          <a:prstGeom prst="rect">
            <a:avLst/>
          </a:prstGeom>
        </p:spPr>
        <p:txBody>
          <a:bodyPr/>
          <a:lstStyle>
            <a:lvl1pPr>
              <a:defRPr sz="1200">
                <a:latin typeface="Arial" panose="020B0604020202020204" pitchFamily="34" charset="0"/>
                <a:cs typeface="Arial" panose="020B0604020202020204" pitchFamily="34" charset="0"/>
              </a:defRPr>
            </a:lvl1pPr>
          </a:lstStyle>
          <a:p>
            <a:r>
              <a:rPr lang="de-DE" dirty="0"/>
              <a:t>2</a:t>
            </a:r>
          </a:p>
        </p:txBody>
      </p:sp>
      <p:pic>
        <p:nvPicPr>
          <p:cNvPr id="16" name="Grafik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48969" y="9248560"/>
            <a:ext cx="1816100" cy="561833"/>
          </a:xfrm>
          <a:prstGeom prst="rect">
            <a:avLst/>
          </a:prstGeom>
        </p:spPr>
      </p:pic>
      <p:pic>
        <p:nvPicPr>
          <p:cNvPr id="17" name="Grafik 1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14185" y="9248560"/>
            <a:ext cx="1350379" cy="532806"/>
          </a:xfrm>
          <a:prstGeom prst="rect">
            <a:avLst/>
          </a:prstGeom>
        </p:spPr>
      </p:pic>
    </p:spTree>
    <p:extLst>
      <p:ext uri="{BB962C8B-B14F-4D97-AF65-F5344CB8AC3E}">
        <p14:creationId xmlns:p14="http://schemas.microsoft.com/office/powerpoint/2010/main" val="824766356"/>
      </p:ext>
    </p:extLst>
  </p:cSld>
  <p:clrMap bg1="lt1" tx1="dk1" bg2="lt2" tx2="dk2" accent1="accent1" accent2="accent2" accent3="accent3" accent4="accent4" accent5="accent5" accent6="accent6" hlink="hlink" folHlink="folHlink"/>
  <p:sldLayoutIdLst>
    <p:sldLayoutId id="2147483666" r:id="rId1"/>
    <p:sldLayoutId id="2147483664" r:id="rId2"/>
    <p:sldLayoutId id="2147483667"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ip-agrar-sh.de/" TargetMode="External"/><Relationship Id="rId2" Type="http://schemas.openxmlformats.org/officeDocument/2006/relationships/hyperlink" Target="mailto:anna.lotterhos@bioland.de"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www.eip-agrar-sh.de/" TargetMode="External"/><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s://www.netzwerk-laendlicher-raum.de/eip-projek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73131" y="653142"/>
            <a:ext cx="4376056" cy="522163"/>
          </a:xfrm>
        </p:spPr>
        <p:txBody>
          <a:bodyPr>
            <a:normAutofit fontScale="90000"/>
          </a:bodyPr>
          <a:lstStyle/>
          <a:p>
            <a:pPr marL="635">
              <a:lnSpc>
                <a:spcPct val="100000"/>
              </a:lnSpc>
            </a:pPr>
            <a:r>
              <a:rPr lang="de-DE" sz="1600" dirty="0"/>
              <a:t>Entwicklung eines Handlungsleitfadens </a:t>
            </a:r>
            <a:br>
              <a:rPr lang="de-DE" sz="1600" dirty="0"/>
            </a:br>
            <a:r>
              <a:rPr lang="de-DE" sz="1600" dirty="0"/>
              <a:t>für die kuhgebundene Kälberhaltung</a:t>
            </a:r>
            <a:br>
              <a:rPr lang="de-DE" sz="1600" dirty="0"/>
            </a:br>
            <a:br>
              <a:rPr lang="de-DE" sz="1600" dirty="0">
                <a:solidFill>
                  <a:schemeClr val="tx1"/>
                </a:solidFill>
              </a:rPr>
            </a:br>
            <a:br>
              <a:rPr lang="de-DE" sz="1600" dirty="0">
                <a:solidFill>
                  <a:schemeClr val="tx1"/>
                </a:solidFill>
              </a:rPr>
            </a:br>
            <a:endParaRPr lang="de-DE" sz="800" dirty="0">
              <a:solidFill>
                <a:schemeClr val="tx1"/>
              </a:solidFill>
            </a:endParaRPr>
          </a:p>
        </p:txBody>
      </p:sp>
      <p:sp>
        <p:nvSpPr>
          <p:cNvPr id="8" name="Inhaltsplatzhalter 7"/>
          <p:cNvSpPr>
            <a:spLocks noGrp="1"/>
          </p:cNvSpPr>
          <p:nvPr>
            <p:ph sz="half" idx="2"/>
          </p:nvPr>
        </p:nvSpPr>
        <p:spPr>
          <a:xfrm>
            <a:off x="273131" y="1306283"/>
            <a:ext cx="4496240" cy="7868096"/>
          </a:xfrm>
        </p:spPr>
        <p:txBody>
          <a:bodyPr>
            <a:normAutofit fontScale="92500" lnSpcReduction="20000"/>
          </a:bodyPr>
          <a:lstStyle/>
          <a:p>
            <a:r>
              <a:rPr lang="de-DE" sz="1300" b="1" dirty="0"/>
              <a:t>Ausgangslage und Zielsetzung </a:t>
            </a:r>
          </a:p>
          <a:p>
            <a:pPr algn="l"/>
            <a:r>
              <a:rPr lang="de-DE" dirty="0"/>
              <a:t>In der herkömmlichen Milchviehhaltung werden Kälber meist unmittelbar nach der Geburt von ihren Müttern getrennt. Die Versorgung der Kälber in der Aufzuchtperiode erfolgt üblicherweise über </a:t>
            </a:r>
            <a:r>
              <a:rPr lang="de-DE" dirty="0" err="1"/>
              <a:t>Tränkeeimer</a:t>
            </a:r>
            <a:r>
              <a:rPr lang="de-DE" dirty="0"/>
              <a:t> oder -automaten. Verbraucher-:innen und </a:t>
            </a:r>
            <a:r>
              <a:rPr lang="de-DE" dirty="0" err="1"/>
              <a:t>Praktiker:innen</a:t>
            </a:r>
            <a:r>
              <a:rPr lang="de-DE" dirty="0"/>
              <a:t> wünschen sich zunehmend „artgerechtere“ Ansätze. In Schleswig-Holstein verzichten einige, zumeist ökologisch wirtschaftende Milchviehbetriebe, auf die frühe Trennung von Kuh und Kalb. Ziel des EIP-Projektes war die betriebsindividuelle Weiterentwicklung der kuhgebundenen Aufzuchtsysteme der Praxisbetriebe, sowie die Entwicklung eines Handlungsleitfadens, der interessierte Betriebe sowohl bei der Einführung als auch bei der Weiterentwicklung des Verfahrens unterstützten kann.</a:t>
            </a:r>
          </a:p>
          <a:p>
            <a:r>
              <a:rPr lang="de-DE" sz="1300" b="1" dirty="0"/>
              <a:t>Projektdurchführung </a:t>
            </a:r>
          </a:p>
          <a:p>
            <a:pPr algn="l"/>
            <a:r>
              <a:rPr lang="de-DE" dirty="0"/>
              <a:t>Auf den am Projekt beteiligten Milchviehbetrieben wurden Daten zur Parasitenbelastung, Gewichtsentwicklung, Kälbergesundheit, Gesundheit der Euterhaut und Arbeitszeitbedarf erfasst. Sie dienten als Grundlage für Praxis-Empfehlungen und flossen in den Handlungsleitfaden ein. Die Operationelle Gruppe, zusammengesetzt aus </a:t>
            </a:r>
            <a:r>
              <a:rPr lang="de-DE" dirty="0" err="1"/>
              <a:t>Praktiker:innen</a:t>
            </a:r>
            <a:r>
              <a:rPr lang="de-DE" dirty="0"/>
              <a:t>, </a:t>
            </a:r>
            <a:r>
              <a:rPr lang="de-DE" dirty="0" err="1"/>
              <a:t>Wissenschaftler:innen</a:t>
            </a:r>
            <a:r>
              <a:rPr lang="de-DE" dirty="0"/>
              <a:t> und </a:t>
            </a:r>
            <a:r>
              <a:rPr lang="de-DE" dirty="0" err="1"/>
              <a:t>Berater:innen</a:t>
            </a:r>
            <a:r>
              <a:rPr lang="de-DE" dirty="0"/>
              <a:t>, erarbeitete in ihren regelmäßigen Treffen Lösungsansätze zu den noch offenen Fragen der Bereiche Tiergesundheit, Stallbau und Ökonomie. Die gefundenen Lösungen bilden die Themenschwerpunkte des Leitfadens. Dieser wurde im Anschluss von einer Reihe von Pilotbetrieben und </a:t>
            </a:r>
            <a:r>
              <a:rPr lang="de-DE" dirty="0" err="1"/>
              <a:t>Berater:innen</a:t>
            </a:r>
            <a:r>
              <a:rPr lang="de-DE" dirty="0"/>
              <a:t> getestet. Ihre Anregungen und Ergänzungen wurden in die endgültige Fassung aufgenommen. Der Leitfaden wird durch eine Website ergänzt, auf der sich weiteres Material zum Thema befindet (Checklisten, Berechnungstools, Stallplanvarianten) und Interessierten als Informationsplattform zur Verfügung steht.</a:t>
            </a:r>
          </a:p>
          <a:p>
            <a:endParaRPr lang="de-DE" sz="1100" dirty="0"/>
          </a:p>
          <a:p>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dirty="0"/>
          </a:p>
          <a:p>
            <a:pPr>
              <a:lnSpc>
                <a:spcPct val="100000"/>
              </a:lnSpc>
            </a:pPr>
            <a:endParaRPr lang="de-DE" sz="1100" b="1" dirty="0">
              <a:solidFill>
                <a:srgbClr val="4E98A2"/>
              </a:solidFill>
            </a:endParaRPr>
          </a:p>
          <a:p>
            <a:endParaRPr lang="de-DE" b="1" dirty="0">
              <a:solidFill>
                <a:srgbClr val="4E98A2"/>
              </a:solidFill>
            </a:endParaRPr>
          </a:p>
        </p:txBody>
      </p:sp>
      <p:sp>
        <p:nvSpPr>
          <p:cNvPr id="9" name="Textplatzhalter 8"/>
          <p:cNvSpPr>
            <a:spLocks noGrp="1"/>
          </p:cNvSpPr>
          <p:nvPr>
            <p:ph type="body" sz="quarter" idx="14"/>
          </p:nvPr>
        </p:nvSpPr>
        <p:spPr>
          <a:solidFill>
            <a:schemeClr val="accent1">
              <a:lumMod val="20000"/>
              <a:lumOff val="80000"/>
              <a:alpha val="49804"/>
            </a:schemeClr>
          </a:solidFill>
        </p:spPr>
        <p:txBody>
          <a:bodyPr>
            <a:normAutofit/>
          </a:bodyPr>
          <a:lstStyle/>
          <a:p>
            <a:endParaRPr lang="de-DE" b="1" dirty="0"/>
          </a:p>
          <a:p>
            <a:endParaRPr lang="de-DE" b="1" dirty="0"/>
          </a:p>
          <a:p>
            <a:endParaRPr lang="de-DE" b="1" dirty="0"/>
          </a:p>
          <a:p>
            <a:endParaRPr lang="de-DE" b="1" dirty="0"/>
          </a:p>
          <a:p>
            <a:endParaRPr lang="de-DE" dirty="0"/>
          </a:p>
          <a:p>
            <a:r>
              <a:rPr lang="de-DE" b="1" dirty="0"/>
              <a:t>Schleswig-Holstein</a:t>
            </a:r>
          </a:p>
          <a:p>
            <a:r>
              <a:rPr lang="de-DE" dirty="0"/>
              <a:t>01.02.2019 - 30.09.2022</a:t>
            </a:r>
          </a:p>
          <a:p>
            <a:endParaRPr lang="de-DE" dirty="0"/>
          </a:p>
          <a:p>
            <a:r>
              <a:rPr lang="de-DE" b="1" dirty="0"/>
              <a:t>Thema</a:t>
            </a:r>
            <a:r>
              <a:rPr lang="de-DE" dirty="0"/>
              <a:t>: Entwicklung eines Handlungsleitfadens zur erfolgreichen Milcherzeugung mit kuhgebundener Kälberhaltung</a:t>
            </a:r>
          </a:p>
          <a:p>
            <a:endParaRPr lang="de-DE" dirty="0"/>
          </a:p>
          <a:p>
            <a:r>
              <a:rPr lang="de-DE" b="1" dirty="0"/>
              <a:t>Hauptverantwortliche</a:t>
            </a:r>
          </a:p>
          <a:p>
            <a:r>
              <a:rPr lang="de-DE" sz="900" dirty="0"/>
              <a:t>Bioland e. V. Geschäfts-stelle Rendsburg, </a:t>
            </a:r>
            <a:br>
              <a:rPr lang="de-DE" sz="900" dirty="0"/>
            </a:br>
            <a:r>
              <a:rPr lang="de-DE" sz="900" dirty="0"/>
              <a:t>Grüner Kamp 15-17 </a:t>
            </a:r>
          </a:p>
          <a:p>
            <a:r>
              <a:rPr lang="de-DE" sz="900" dirty="0"/>
              <a:t>24768 Rendsburg</a:t>
            </a:r>
          </a:p>
          <a:p>
            <a:r>
              <a:rPr lang="de-DE" sz="900" dirty="0"/>
              <a:t>Anna Lotterhos</a:t>
            </a:r>
            <a:br>
              <a:rPr lang="de-DE" sz="900" dirty="0"/>
            </a:br>
            <a:r>
              <a:rPr lang="de-DE" sz="900" dirty="0"/>
              <a:t>Tel. +49 4331 9438-175</a:t>
            </a:r>
            <a:br>
              <a:rPr lang="de-DE" sz="900" dirty="0"/>
            </a:br>
            <a:r>
              <a:rPr lang="de-DE" sz="800" dirty="0">
                <a:hlinkClick r:id="rId2"/>
              </a:rPr>
              <a:t>anna.lotterhos@bioland.de</a:t>
            </a:r>
            <a:endParaRPr lang="de-DE" sz="800" dirty="0"/>
          </a:p>
          <a:p>
            <a:endParaRPr lang="de-DE" sz="800" dirty="0"/>
          </a:p>
          <a:p>
            <a:r>
              <a:rPr lang="de-DE" b="1" dirty="0"/>
              <a:t>Weitere Mitglieder der Operationellen Gruppe (OG)</a:t>
            </a:r>
          </a:p>
          <a:p>
            <a:pPr marL="171450" indent="-171450">
              <a:buFont typeface="Arial" panose="020B0604020202020204" pitchFamily="34" charset="0"/>
              <a:buChar char="•"/>
            </a:pPr>
            <a:r>
              <a:rPr lang="de-DE" sz="900" dirty="0"/>
              <a:t>8 landwirtschaftliche Betriebe mit ökologischer Milchviehhaltung</a:t>
            </a:r>
          </a:p>
          <a:p>
            <a:pPr marL="171450" indent="-171450">
              <a:buFont typeface="Arial" panose="020B0604020202020204" pitchFamily="34" charset="0"/>
              <a:buChar char="•"/>
            </a:pPr>
            <a:r>
              <a:rPr lang="de-DE" sz="900" dirty="0"/>
              <a:t>Johann Heinrich von Thünen-Institut, Bundesforschungsinstitut für Ländliche Räume, Wald und Fischerei, Institut für Ökologischen Landbau</a:t>
            </a:r>
          </a:p>
          <a:p>
            <a:pPr marL="171450" indent="-171450">
              <a:buFont typeface="Arial" panose="020B0604020202020204" pitchFamily="34" charset="0"/>
              <a:buChar char="•"/>
            </a:pPr>
            <a:r>
              <a:rPr lang="de-DE" sz="900" dirty="0"/>
              <a:t>CAU Kiel, Institut für Landwirtschaftliche Verfahrenstechnik</a:t>
            </a:r>
          </a:p>
          <a:p>
            <a:pPr marL="171450" indent="-171450">
              <a:buFont typeface="Arial" panose="020B0604020202020204" pitchFamily="34" charset="0"/>
              <a:buChar char="•"/>
            </a:pPr>
            <a:r>
              <a:rPr lang="de-DE" sz="900" dirty="0"/>
              <a:t>CAU Kiel, Institut für Agrarökonomie</a:t>
            </a:r>
          </a:p>
          <a:p>
            <a:pPr marL="171450" indent="-171450">
              <a:buFont typeface="Arial" panose="020B0604020202020204" pitchFamily="34" charset="0"/>
              <a:buChar char="•"/>
            </a:pPr>
            <a:r>
              <a:rPr lang="de-DE" sz="900" dirty="0"/>
              <a:t>Milchviehberater:</a:t>
            </a:r>
            <a:br>
              <a:rPr lang="de-DE" sz="900" dirty="0"/>
            </a:br>
            <a:r>
              <a:rPr lang="de-DE" sz="900" dirty="0"/>
              <a:t>Martin Schaaf</a:t>
            </a:r>
            <a:br>
              <a:rPr lang="de-DE" sz="900" dirty="0"/>
            </a:br>
            <a:r>
              <a:rPr lang="de-DE" sz="900" dirty="0"/>
              <a:t>und Dr. Otto Volling,</a:t>
            </a:r>
            <a:br>
              <a:rPr lang="de-DE" sz="900" dirty="0"/>
            </a:br>
            <a:r>
              <a:rPr lang="de-DE" sz="900" dirty="0"/>
              <a:t>Bioland e. V.</a:t>
            </a:r>
          </a:p>
          <a:p>
            <a:r>
              <a:rPr lang="de-DE" b="1" dirty="0">
                <a:hlinkClick r:id="rId3"/>
              </a:rPr>
              <a:t>www.kuhgebundene-kaelberaufzucht.de</a:t>
            </a:r>
          </a:p>
          <a:p>
            <a:endParaRPr lang="de-DE" b="1" dirty="0">
              <a:hlinkClick r:id="rId3"/>
            </a:endParaRPr>
          </a:p>
          <a:p>
            <a:endParaRPr lang="de-DE" b="1" dirty="0">
              <a:hlinkClick r:id="rId3"/>
            </a:endParaRPr>
          </a:p>
          <a:p>
            <a:endParaRPr lang="de-DE" b="1" dirty="0">
              <a:hlinkClick r:id="rId3"/>
            </a:endParaRPr>
          </a:p>
          <a:p>
            <a:endParaRPr lang="de-DE" b="1" dirty="0">
              <a:hlinkClick r:id="rId3"/>
            </a:endParaRPr>
          </a:p>
          <a:p>
            <a:endParaRPr lang="de-DE" b="1" dirty="0"/>
          </a:p>
          <a:p>
            <a:endParaRPr lang="de-DE" b="1" dirty="0"/>
          </a:p>
          <a:p>
            <a:endParaRPr lang="de-DE" b="1" dirty="0"/>
          </a:p>
        </p:txBody>
      </p:sp>
      <p:pic>
        <p:nvPicPr>
          <p:cNvPr id="2" name="Grafik 1"/>
          <p:cNvPicPr>
            <a:picLocks noChangeAspect="1"/>
          </p:cNvPicPr>
          <p:nvPr/>
        </p:nvPicPr>
        <p:blipFill>
          <a:blip r:embed="rId4"/>
          <a:stretch>
            <a:fillRect/>
          </a:stretch>
        </p:blipFill>
        <p:spPr>
          <a:xfrm>
            <a:off x="4769371" y="130978"/>
            <a:ext cx="1968445" cy="1044327"/>
          </a:xfrm>
          <a:prstGeom prst="rect">
            <a:avLst/>
          </a:prstGeom>
        </p:spPr>
      </p:pic>
      <p:sp>
        <p:nvSpPr>
          <p:cNvPr id="4" name="Bildplatzhalter 3">
            <a:extLst>
              <a:ext uri="{FF2B5EF4-FFF2-40B4-BE49-F238E27FC236}">
                <a16:creationId xmlns:a16="http://schemas.microsoft.com/office/drawing/2014/main" id="{7A73840F-8AA4-54F7-6D2B-CE85284C8594}"/>
              </a:ext>
            </a:extLst>
          </p:cNvPr>
          <p:cNvSpPr>
            <a:spLocks noGrp="1"/>
          </p:cNvSpPr>
          <p:nvPr>
            <p:ph type="pic" sz="quarter" idx="16"/>
          </p:nvPr>
        </p:nvSpPr>
        <p:spPr/>
      </p:sp>
      <p:pic>
        <p:nvPicPr>
          <p:cNvPr id="5" name="Grafik 4">
            <a:extLst>
              <a:ext uri="{FF2B5EF4-FFF2-40B4-BE49-F238E27FC236}">
                <a16:creationId xmlns:a16="http://schemas.microsoft.com/office/drawing/2014/main" id="{105C684D-8713-89B6-94A1-027C2D057017}"/>
              </a:ext>
            </a:extLst>
          </p:cNvPr>
          <p:cNvPicPr>
            <a:picLocks noChangeAspect="1"/>
          </p:cNvPicPr>
          <p:nvPr/>
        </p:nvPicPr>
        <p:blipFill>
          <a:blip r:embed="rId5"/>
          <a:stretch>
            <a:fillRect/>
          </a:stretch>
        </p:blipFill>
        <p:spPr>
          <a:xfrm>
            <a:off x="5292569" y="8713355"/>
            <a:ext cx="922048" cy="922048"/>
          </a:xfrm>
          <a:prstGeom prst="rect">
            <a:avLst/>
          </a:prstGeom>
        </p:spPr>
      </p:pic>
    </p:spTree>
    <p:extLst>
      <p:ext uri="{BB962C8B-B14F-4D97-AF65-F5344CB8AC3E}">
        <p14:creationId xmlns:p14="http://schemas.microsoft.com/office/powerpoint/2010/main" val="243564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Inhaltsplatzhalter 12"/>
          <p:cNvSpPr>
            <a:spLocks noGrp="1"/>
          </p:cNvSpPr>
          <p:nvPr>
            <p:ph sz="half" idx="18"/>
          </p:nvPr>
        </p:nvSpPr>
        <p:spPr>
          <a:xfrm>
            <a:off x="225696" y="179816"/>
            <a:ext cx="4376057" cy="9092366"/>
          </a:xfrm>
        </p:spPr>
        <p:txBody>
          <a:bodyPr>
            <a:normAutofit fontScale="92500" lnSpcReduction="20000"/>
          </a:bodyPr>
          <a:lstStyle/>
          <a:p>
            <a:pPr>
              <a:lnSpc>
                <a:spcPct val="100000"/>
              </a:lnSpc>
              <a:spcAft>
                <a:spcPts val="800"/>
              </a:spcAft>
            </a:pPr>
            <a:r>
              <a:rPr lang="de-DE" sz="1300" b="1" dirty="0">
                <a:ea typeface="Calibri" panose="020F0502020204030204" pitchFamily="34" charset="0"/>
                <a:cs typeface="Times New Roman" panose="02020603050405020304" pitchFamily="18" charset="0"/>
              </a:rPr>
              <a:t>Ergebnisse</a:t>
            </a:r>
            <a:endParaRPr lang="de-DE" sz="1300" dirty="0">
              <a:latin typeface="Calibri" panose="020F0502020204030204" pitchFamily="34" charset="0"/>
              <a:ea typeface="Calibri" panose="020F0502020204030204" pitchFamily="34" charset="0"/>
              <a:cs typeface="Times New Roman" panose="02020603050405020304" pitchFamily="18" charset="0"/>
            </a:endParaRPr>
          </a:p>
          <a:p>
            <a:pPr algn="l">
              <a:spcAft>
                <a:spcPts val="800"/>
              </a:spcAft>
            </a:pPr>
            <a:r>
              <a:rPr lang="de-DE" dirty="0">
                <a:ea typeface="Calibri" panose="020F0502020204030204" pitchFamily="34" charset="0"/>
              </a:rPr>
              <a:t>Die Mehrheit der Aufzuchtkälber wurde über den gesamten  Projektverlauf als gesund bewertet. Die Erfassung der Gewichtsentwicklung ergab eine durchschnittliche Tages-zunahme von einem Kilogramm. Die </a:t>
            </a:r>
            <a:r>
              <a:rPr lang="de-DE" dirty="0" err="1">
                <a:ea typeface="Calibri" panose="020F0502020204030204" pitchFamily="34" charset="0"/>
              </a:rPr>
              <a:t>Euterbonituren</a:t>
            </a:r>
            <a:r>
              <a:rPr lang="de-DE" dirty="0">
                <a:ea typeface="Calibri" panose="020F0502020204030204" pitchFamily="34" charset="0"/>
              </a:rPr>
              <a:t> ergaben bei den säugenden Kühen (Mütter wie auch Ammen) eine trockenere </a:t>
            </a:r>
            <a:r>
              <a:rPr lang="de-DE" dirty="0" err="1">
                <a:ea typeface="Calibri" panose="020F0502020204030204" pitchFamily="34" charset="0"/>
              </a:rPr>
              <a:t>Zitzenhaut</a:t>
            </a:r>
            <a:r>
              <a:rPr lang="de-DE" dirty="0">
                <a:ea typeface="Calibri" panose="020F0502020204030204" pitchFamily="34" charset="0"/>
              </a:rPr>
              <a:t>. In allen Formen der kuhgebundenen Aufzucht konnte bei säugenden Kühen ein verminderter Fettgehalt beobachtet werden. Der Proteingehalt verhielt sich bei beiden untersuchten Gruppen ähnlich. Kälber, die auf einer separaten Standweide ohne Kühe gehalten wurden, wiesen im Jahresverlauf eine erhöhte parasitäre Belastung auf. Bei Kälbern, die mit älteren Kühen gemeinsam weideten, war dies nicht der Fall („Staubsaugereffekt“, bekannt aus der Mutterkuhhaltung). Die Gestaltung des Absetzverfahrens wird auf den Projektbetrieben unterschiedlich gehandhabt. Dies wurde aufgenommen und vergleichend dargestellt, so dass sich interessierte Betriebe hier Anregungen holen können. Im Bereich </a:t>
            </a:r>
            <a:r>
              <a:rPr lang="de-DE" dirty="0" err="1">
                <a:ea typeface="Calibri" panose="020F0502020204030204" pitchFamily="34" charset="0"/>
              </a:rPr>
              <a:t>Stallbau</a:t>
            </a:r>
            <a:r>
              <a:rPr lang="de-DE" dirty="0">
                <a:ea typeface="Calibri" panose="020F0502020204030204" pitchFamily="34" charset="0"/>
              </a:rPr>
              <a:t> wurden relevante Stallbereiche für die kuhgebundene Aufzucht identifiziert und beschrieben. Es wurden drei Stallpläne für die mutter- und ammengebundene Aufzucht konzipiert, Stallplatzbedarfsrechnungen durchgeführt und mögliche Gefahrenquellen für Kälber dargestellt. Die Höhe des benötigten Mehrerlöses ist abhängig vom gewählten Aufzuchtverfahren, der Remontierungsrate und dem Leistungsniveau der Herde.</a:t>
            </a:r>
          </a:p>
          <a:p>
            <a:pPr>
              <a:lnSpc>
                <a:spcPct val="107000"/>
              </a:lnSpc>
              <a:spcAft>
                <a:spcPts val="800"/>
              </a:spcAft>
            </a:pPr>
            <a:r>
              <a:rPr lang="de-DE" sz="1300" b="1" dirty="0">
                <a:ea typeface="Calibri" panose="020F0502020204030204" pitchFamily="34" charset="0"/>
              </a:rPr>
              <a:t>Empfehlungen für die Praxis</a:t>
            </a:r>
            <a:endParaRPr lang="de-DE" sz="1300" dirty="0">
              <a:ea typeface="Calibri" panose="020F0502020204030204" pitchFamily="34" charset="0"/>
            </a:endParaRPr>
          </a:p>
          <a:p>
            <a:pPr algn="l">
              <a:lnSpc>
                <a:spcPct val="160000"/>
              </a:lnSpc>
            </a:pPr>
            <a:r>
              <a:rPr lang="de-DE" dirty="0">
                <a:ea typeface="Calibri" panose="020F0502020204030204" pitchFamily="34" charset="0"/>
              </a:rPr>
              <a:t>Betriebe die in das Verfahren einsteigen möchten, sollten die gewünschte Variante zunächst mit wenigen Tieren ausprobieren, und die Erfahrungen anschließend auf die ganze Herde übertragen. Grundsätzlich muss mit einem höheren Zeitbedarf für Tierbeobachtung gerechnet werden. Es sollten Kälbergesundheitschecks, Euterbonituren und eventuell Gewichtsmessungen durchgeführt werden, damit bei Bedarf reagiert werden kann.</a:t>
            </a:r>
            <a:r>
              <a:rPr lang="de-DE" dirty="0"/>
              <a:t> Stallbaulich sollte besonders auf mögliche Gefahrenquellen und geeignete Rückzugsbereiche für die Kälber geachtet werden.</a:t>
            </a:r>
          </a:p>
          <a:p>
            <a:pPr algn="l">
              <a:lnSpc>
                <a:spcPct val="160000"/>
              </a:lnSpc>
            </a:pPr>
            <a:endParaRPr lang="de-DE" dirty="0"/>
          </a:p>
        </p:txBody>
      </p:sp>
      <p:pic>
        <p:nvPicPr>
          <p:cNvPr id="5" name="Grafik 4"/>
          <p:cNvPicPr>
            <a:picLocks noChangeAspect="1"/>
          </p:cNvPicPr>
          <p:nvPr/>
        </p:nvPicPr>
        <p:blipFill>
          <a:blip r:embed="rId2"/>
          <a:stretch>
            <a:fillRect/>
          </a:stretch>
        </p:blipFill>
        <p:spPr>
          <a:xfrm>
            <a:off x="4838468" y="1651916"/>
            <a:ext cx="1719221" cy="908383"/>
          </a:xfrm>
          <a:prstGeom prst="rect">
            <a:avLst/>
          </a:prstGeom>
        </p:spPr>
      </p:pic>
      <p:sp>
        <p:nvSpPr>
          <p:cNvPr id="16" name="Textplatzhalter 15"/>
          <p:cNvSpPr>
            <a:spLocks noGrp="1"/>
          </p:cNvSpPr>
          <p:nvPr>
            <p:ph type="body" sz="quarter" idx="14"/>
          </p:nvPr>
        </p:nvSpPr>
        <p:spPr>
          <a:xfrm>
            <a:off x="4649189" y="24218"/>
            <a:ext cx="2208811" cy="9906000"/>
          </a:xfrm>
          <a:solidFill>
            <a:schemeClr val="tx2">
              <a:lumMod val="20000"/>
              <a:lumOff val="80000"/>
              <a:alpha val="50000"/>
            </a:schemeClr>
          </a:solidFill>
        </p:spPr>
        <p:txBody>
          <a:bodyPr/>
          <a:lstStyle/>
          <a:p>
            <a:endParaRPr lang="de-DE" dirty="0"/>
          </a:p>
        </p:txBody>
      </p:sp>
      <p:sp>
        <p:nvSpPr>
          <p:cNvPr id="17" name="Textplatzhalter 16"/>
          <p:cNvSpPr>
            <a:spLocks noGrp="1"/>
          </p:cNvSpPr>
          <p:nvPr>
            <p:ph type="body" sz="quarter" idx="19"/>
          </p:nvPr>
        </p:nvSpPr>
        <p:spPr>
          <a:xfrm>
            <a:off x="4700646" y="8093518"/>
            <a:ext cx="2215790" cy="253176"/>
          </a:xfrm>
        </p:spPr>
        <p:txBody>
          <a:bodyPr/>
          <a:lstStyle/>
          <a:p>
            <a:r>
              <a:rPr lang="de-DE" sz="800" b="1" dirty="0"/>
              <a:t>Handlungsleitfaden für die Praxis</a:t>
            </a:r>
          </a:p>
        </p:txBody>
      </p:sp>
      <p:sp>
        <p:nvSpPr>
          <p:cNvPr id="18" name="Textplatzhalter 17"/>
          <p:cNvSpPr>
            <a:spLocks noGrp="1"/>
          </p:cNvSpPr>
          <p:nvPr>
            <p:ph type="body" sz="quarter" idx="20"/>
          </p:nvPr>
        </p:nvSpPr>
        <p:spPr>
          <a:xfrm>
            <a:off x="4706981" y="2650022"/>
            <a:ext cx="2180237" cy="337758"/>
          </a:xfrm>
        </p:spPr>
        <p:txBody>
          <a:bodyPr/>
          <a:lstStyle/>
          <a:p>
            <a:r>
              <a:rPr lang="de-DE" sz="800" b="1" dirty="0"/>
              <a:t>Gemeinsame Beweidung nutzt den sogenannten Staubsaugereffekt</a:t>
            </a:r>
          </a:p>
        </p:txBody>
      </p:sp>
      <p:sp>
        <p:nvSpPr>
          <p:cNvPr id="12" name="Textplatzhalter 14"/>
          <p:cNvSpPr>
            <a:spLocks noGrp="1"/>
          </p:cNvSpPr>
          <p:nvPr>
            <p:ph type="body" sz="quarter" idx="19" hasCustomPrompt="1"/>
          </p:nvPr>
        </p:nvSpPr>
        <p:spPr>
          <a:xfrm>
            <a:off x="4777121" y="4855264"/>
            <a:ext cx="2139315" cy="541712"/>
          </a:xfrm>
          <a:prstGeom prst="rect">
            <a:avLst/>
          </a:prstGeom>
        </p:spPr>
        <p:txBody>
          <a:bodyPr/>
          <a:lstStyle>
            <a:lvl1pPr marL="0" indent="0">
              <a:buNone/>
              <a:defRPr sz="900">
                <a:latin typeface="Arial" panose="020B0604020202020204" pitchFamily="34" charset="0"/>
                <a:cs typeface="Arial" panose="020B0604020202020204" pitchFamily="34" charset="0"/>
              </a:defRPr>
            </a:lvl1pPr>
          </a:lstStyle>
          <a:p>
            <a:r>
              <a:rPr lang="de-DE" sz="800" b="1" dirty="0"/>
              <a:t>Regelmäßige Beurteilung der Kälber- und Kuhgesundheit ist ein Schlüssel zur erfolgreichen Umsetzung der kuhgebundenen Aufzucht.</a:t>
            </a:r>
          </a:p>
        </p:txBody>
      </p:sp>
      <p:pic>
        <p:nvPicPr>
          <p:cNvPr id="11" name="Grafik 10"/>
          <p:cNvPicPr>
            <a:picLocks noChangeAspect="1"/>
          </p:cNvPicPr>
          <p:nvPr/>
        </p:nvPicPr>
        <p:blipFill>
          <a:blip r:embed="rId2"/>
          <a:stretch>
            <a:fillRect/>
          </a:stretch>
        </p:blipFill>
        <p:spPr>
          <a:xfrm>
            <a:off x="4809450" y="179816"/>
            <a:ext cx="1910082" cy="1009228"/>
          </a:xfrm>
          <a:prstGeom prst="rect">
            <a:avLst/>
          </a:prstGeom>
        </p:spPr>
      </p:pic>
      <p:sp>
        <p:nvSpPr>
          <p:cNvPr id="14" name="Textplatzhalter 16"/>
          <p:cNvSpPr>
            <a:spLocks noGrp="1"/>
          </p:cNvSpPr>
          <p:nvPr>
            <p:ph type="body" sz="quarter" idx="19"/>
          </p:nvPr>
        </p:nvSpPr>
        <p:spPr>
          <a:xfrm>
            <a:off x="4693249" y="8382434"/>
            <a:ext cx="2208811" cy="1456525"/>
          </a:xfrm>
        </p:spPr>
        <p:txBody>
          <a:bodyPr/>
          <a:lstStyle/>
          <a:p>
            <a:r>
              <a:rPr lang="de-DE" sz="1000" b="1" dirty="0">
                <a:hlinkClick r:id="rId3"/>
              </a:rPr>
              <a:t>www.eip-agrar-sh.de</a:t>
            </a:r>
            <a:endParaRPr lang="de-DE" sz="1000" b="1" dirty="0"/>
          </a:p>
          <a:p>
            <a:r>
              <a:rPr lang="de-DE" sz="1000" b="1" dirty="0">
                <a:hlinkClick r:id="rId4"/>
              </a:rPr>
              <a:t>https://www.netzwerk-laendlicher-raum.de/eip-projekte</a:t>
            </a:r>
            <a:endParaRPr lang="de-DE" sz="1000" b="1" dirty="0"/>
          </a:p>
          <a:p>
            <a:endParaRPr lang="de-DE" sz="1000" dirty="0"/>
          </a:p>
        </p:txBody>
      </p:sp>
      <p:pic>
        <p:nvPicPr>
          <p:cNvPr id="19" name="Grafik 1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8467" y="5472355"/>
            <a:ext cx="1881063" cy="2595165"/>
          </a:xfrm>
          <a:prstGeom prst="rect">
            <a:avLst/>
          </a:prstGeom>
          <a:noFill/>
        </p:spPr>
      </p:pic>
      <p:pic>
        <p:nvPicPr>
          <p:cNvPr id="7" name="Grafik 6"/>
          <p:cNvPicPr>
            <a:picLocks noChangeAspect="1"/>
          </p:cNvPicPr>
          <p:nvPr/>
        </p:nvPicPr>
        <p:blipFill rotWithShape="1">
          <a:blip r:embed="rId6" cstate="print">
            <a:extLst>
              <a:ext uri="{28A0092B-C50C-407E-A947-70E740481C1C}">
                <a14:useLocalDpi xmlns:a14="http://schemas.microsoft.com/office/drawing/2010/main" val="0"/>
              </a:ext>
            </a:extLst>
          </a:blip>
          <a:srcRect l="26308"/>
          <a:stretch/>
        </p:blipFill>
        <p:spPr>
          <a:xfrm rot="5400000">
            <a:off x="4849980" y="2910337"/>
            <a:ext cx="1834787" cy="1904311"/>
          </a:xfrm>
          <a:prstGeom prst="rect">
            <a:avLst/>
          </a:prstGeom>
        </p:spPr>
      </p:pic>
      <p:pic>
        <p:nvPicPr>
          <p:cNvPr id="2" name="Grafik 1">
            <a:extLst>
              <a:ext uri="{FF2B5EF4-FFF2-40B4-BE49-F238E27FC236}">
                <a16:creationId xmlns:a16="http://schemas.microsoft.com/office/drawing/2014/main" id="{F8985184-D30C-84D6-AC3D-13C206ADBC76}"/>
              </a:ext>
            </a:extLst>
          </p:cNvPr>
          <p:cNvPicPr>
            <a:picLocks noChangeAspect="1"/>
          </p:cNvPicPr>
          <p:nvPr/>
        </p:nvPicPr>
        <p:blipFill>
          <a:blip r:embed="rId7"/>
          <a:stretch>
            <a:fillRect/>
          </a:stretch>
        </p:blipFill>
        <p:spPr>
          <a:xfrm>
            <a:off x="5307844" y="9110696"/>
            <a:ext cx="646232" cy="603556"/>
          </a:xfrm>
          <a:prstGeom prst="rect">
            <a:avLst/>
          </a:prstGeom>
        </p:spPr>
      </p:pic>
      <p:pic>
        <p:nvPicPr>
          <p:cNvPr id="4" name="Grafik 3" descr="Ein Bild, das Gras, Kuh, draußen, braun enthält.&#10;&#10;Automatisch generierte Beschreibung">
            <a:extLst>
              <a:ext uri="{FF2B5EF4-FFF2-40B4-BE49-F238E27FC236}">
                <a16:creationId xmlns:a16="http://schemas.microsoft.com/office/drawing/2014/main" id="{11BC689A-1F85-AEA0-A10A-C36CD33C02D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09450" y="1214917"/>
            <a:ext cx="1910080" cy="1410797"/>
          </a:xfrm>
          <a:prstGeom prst="rect">
            <a:avLst/>
          </a:prstGeom>
        </p:spPr>
      </p:pic>
      <p:sp>
        <p:nvSpPr>
          <p:cNvPr id="3" name="Textfeld 2">
            <a:extLst>
              <a:ext uri="{FF2B5EF4-FFF2-40B4-BE49-F238E27FC236}">
                <a16:creationId xmlns:a16="http://schemas.microsoft.com/office/drawing/2014/main" id="{D98C980A-2E76-FF09-EA09-220ED547FEC2}"/>
              </a:ext>
            </a:extLst>
          </p:cNvPr>
          <p:cNvSpPr txBox="1"/>
          <p:nvPr/>
        </p:nvSpPr>
        <p:spPr>
          <a:xfrm>
            <a:off x="4762014" y="2423269"/>
            <a:ext cx="1821228" cy="215444"/>
          </a:xfrm>
          <a:prstGeom prst="rect">
            <a:avLst/>
          </a:prstGeom>
          <a:noFill/>
        </p:spPr>
        <p:txBody>
          <a:bodyPr wrap="square" rtlCol="0">
            <a:spAutoFit/>
          </a:bodyPr>
          <a:lstStyle/>
          <a:p>
            <a:r>
              <a:rPr lang="de-DE" sz="800" dirty="0">
                <a:solidFill>
                  <a:srgbClr val="FFFFFF"/>
                </a:solidFill>
              </a:rPr>
              <a:t>Foto: M. </a:t>
            </a:r>
            <a:r>
              <a:rPr lang="de-DE" sz="800" dirty="0" err="1">
                <a:solidFill>
                  <a:srgbClr val="FFFFFF"/>
                </a:solidFill>
              </a:rPr>
              <a:t>Miesorski</a:t>
            </a:r>
            <a:r>
              <a:rPr lang="de-DE" sz="800" dirty="0">
                <a:solidFill>
                  <a:srgbClr val="FFFFFF"/>
                </a:solidFill>
              </a:rPr>
              <a:t>, Thünen-Institut</a:t>
            </a:r>
          </a:p>
        </p:txBody>
      </p:sp>
      <p:sp>
        <p:nvSpPr>
          <p:cNvPr id="6" name="Textfeld 5">
            <a:extLst>
              <a:ext uri="{FF2B5EF4-FFF2-40B4-BE49-F238E27FC236}">
                <a16:creationId xmlns:a16="http://schemas.microsoft.com/office/drawing/2014/main" id="{5EEFD2E2-770B-CCEE-1F40-97479F349E79}"/>
              </a:ext>
            </a:extLst>
          </p:cNvPr>
          <p:cNvSpPr txBox="1"/>
          <p:nvPr/>
        </p:nvSpPr>
        <p:spPr>
          <a:xfrm>
            <a:off x="4762014" y="4580068"/>
            <a:ext cx="1821229" cy="215444"/>
          </a:xfrm>
          <a:prstGeom prst="rect">
            <a:avLst/>
          </a:prstGeom>
          <a:noFill/>
        </p:spPr>
        <p:txBody>
          <a:bodyPr wrap="square" rtlCol="0">
            <a:spAutoFit/>
          </a:bodyPr>
          <a:lstStyle/>
          <a:p>
            <a:r>
              <a:rPr lang="de-DE" sz="800" dirty="0">
                <a:solidFill>
                  <a:srgbClr val="FFFFFF"/>
                </a:solidFill>
              </a:rPr>
              <a:t>Foto: M. </a:t>
            </a:r>
            <a:r>
              <a:rPr lang="de-DE" sz="800" dirty="0" err="1">
                <a:solidFill>
                  <a:srgbClr val="FFFFFF"/>
                </a:solidFill>
              </a:rPr>
              <a:t>Miesorski</a:t>
            </a:r>
            <a:r>
              <a:rPr lang="de-DE" sz="800" dirty="0">
                <a:solidFill>
                  <a:srgbClr val="FFFFFF"/>
                </a:solidFill>
              </a:rPr>
              <a:t>, Thünen-Institut</a:t>
            </a:r>
          </a:p>
        </p:txBody>
      </p:sp>
    </p:spTree>
    <p:extLst>
      <p:ext uri="{BB962C8B-B14F-4D97-AF65-F5344CB8AC3E}">
        <p14:creationId xmlns:p14="http://schemas.microsoft.com/office/powerpoint/2010/main" val="457470824"/>
      </p:ext>
    </p:extLst>
  </p:cSld>
  <p:clrMapOvr>
    <a:masterClrMapping/>
  </p:clrMapOvr>
</p:sld>
</file>

<file path=ppt/theme/theme1.xml><?xml version="1.0" encoding="utf-8"?>
<a:theme xmlns:a="http://schemas.openxmlformats.org/drawingml/2006/main" name="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694</Words>
  <Application>Microsoft Office PowerPoint</Application>
  <PresentationFormat>A4-Papier (210 x 297 mm)</PresentationFormat>
  <Paragraphs>62</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Entwicklung eines Handlungsleitfadens  für die kuhgebundene Kälberhaltung   </vt:lpstr>
      <vt:lpstr>PowerPoint-Präsentation</vt:lpstr>
    </vt:vector>
  </TitlesOfParts>
  <Company>Bundesanstalt für Landwirtschaft und Ernährung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Projekttitel (Arial 14)</dc:title>
  <dc:creator>Risse, Annika</dc:creator>
  <cp:lastModifiedBy>Anna Lotterhos</cp:lastModifiedBy>
  <cp:revision>153</cp:revision>
  <cp:lastPrinted>2022-09-28T13:01:24Z</cp:lastPrinted>
  <dcterms:created xsi:type="dcterms:W3CDTF">2019-05-07T08:09:53Z</dcterms:created>
  <dcterms:modified xsi:type="dcterms:W3CDTF">2022-09-28T20:30:19Z</dcterms:modified>
</cp:coreProperties>
</file>